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14"/>
  </p:notesMasterIdLst>
  <p:sldIdLst>
    <p:sldId id="306" r:id="rId5"/>
    <p:sldId id="307" r:id="rId6"/>
    <p:sldId id="308" r:id="rId7"/>
    <p:sldId id="294" r:id="rId8"/>
    <p:sldId id="295" r:id="rId9"/>
    <p:sldId id="313" r:id="rId10"/>
    <p:sldId id="314" r:id="rId11"/>
    <p:sldId id="310" r:id="rId12"/>
    <p:sldId id="31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E6B383-58E5-4F64-B8C1-007B4A8BD706}" v="84" dt="2020-10-30T22:19:51.18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4967" autoAdjust="0"/>
  </p:normalViewPr>
  <p:slideViewPr>
    <p:cSldViewPr snapToGrid="0">
      <p:cViewPr varScale="1">
        <p:scale>
          <a:sx n="66" d="100"/>
          <a:sy n="66" d="100"/>
        </p:scale>
        <p:origin x="668" y="32"/>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11/11/2023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784848"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784848"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4983480"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4983480"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5" name="Text Placeholder 4">
            <a:extLst>
              <a:ext uri="{FF2B5EF4-FFF2-40B4-BE49-F238E27FC236}">
                <a16:creationId xmlns:a16="http://schemas.microsoft.com/office/drawing/2014/main" id="{2D693B15-7265-4478-9579-62FCD5222D04}"/>
              </a:ext>
            </a:extLst>
          </p:cNvPr>
          <p:cNvSpPr>
            <a:spLocks noGrp="1"/>
          </p:cNvSpPr>
          <p:nvPr>
            <p:ph type="body" sz="quarter" idx="13"/>
          </p:nvPr>
        </p:nvSpPr>
        <p:spPr>
          <a:xfrm>
            <a:off x="8531352" y="1769269"/>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5">
            <a:extLst>
              <a:ext uri="{FF2B5EF4-FFF2-40B4-BE49-F238E27FC236}">
                <a16:creationId xmlns:a16="http://schemas.microsoft.com/office/drawing/2014/main" id="{48F9E92F-BB16-4896-A47F-6497C3D705B9}"/>
              </a:ext>
            </a:extLst>
          </p:cNvPr>
          <p:cNvSpPr>
            <a:spLocks noGrp="1"/>
          </p:cNvSpPr>
          <p:nvPr>
            <p:ph sz="quarter" idx="14"/>
          </p:nvPr>
        </p:nvSpPr>
        <p:spPr>
          <a:xfrm>
            <a:off x="8531352" y="2593181"/>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anchor="b"/>
          <a:lstStyle>
            <a:lvl1pPr algn="l">
              <a:defRPr sz="5400" b="0" i="0" cap="none" baseline="0"/>
            </a:lvl1pPr>
          </a:lstStyle>
          <a:p>
            <a:r>
              <a:rPr lang="en-US" dirty="0"/>
              <a:t>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4" y="1801368"/>
            <a:ext cx="4434840" cy="4754880"/>
          </a:xfrm>
        </p:spPr>
        <p:txBody>
          <a:bodyPr>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anchor="ctr"/>
          <a:lstStyle>
            <a:lvl1pPr algn="ctr">
              <a:buNone/>
              <a:defRPr>
                <a:solidFill>
                  <a:schemeClr val="bg1"/>
                </a:solidFill>
              </a:defRPr>
            </a:lvl1pPr>
          </a:lstStyle>
          <a:p>
            <a:r>
              <a:rPr lang="en-US"/>
              <a:t>Click icon to add picture</a:t>
            </a:r>
            <a:endParaRPr lang="en-US" dirty="0"/>
          </a:p>
        </p:txBody>
      </p:sp>
      <p:sp>
        <p:nvSpPr>
          <p:cNvPr id="10" name="Picture Placeholder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
        <p:nvSpPr>
          <p:cNvPr id="11" name="Picture Placeholder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2" name="Picture Placeholder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1" name="Picture Placeholder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0" name="Picture Placeholder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5760720" y="585216"/>
            <a:ext cx="5276088" cy="2276856"/>
          </a:xfrm>
        </p:spPr>
        <p:txBody>
          <a:bodyPr anchor="b"/>
          <a:lstStyle>
            <a:lvl1pPr algn="r">
              <a:defRPr sz="4800" b="1" cap="all" spc="400" baseline="0">
                <a:solidFill>
                  <a:schemeClr val="bg1"/>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sp>
        <p:nvSpPr>
          <p:cNvPr id="8" name="Graphic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0" name="Graphic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12" name="Graphic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760720" y="3127248"/>
            <a:ext cx="5276088" cy="1124712"/>
          </a:xfrm>
        </p:spPr>
        <p:txBody>
          <a:bodyPr/>
          <a:lstStyle>
            <a:lvl1pPr marL="0" indent="0" algn="r">
              <a:buNone/>
              <a:defRPr sz="180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98448" y="594360"/>
            <a:ext cx="6272784" cy="2843784"/>
          </a:xfrm>
        </p:spPr>
        <p:txBody>
          <a:bodyPr anchor="b"/>
          <a:lstStyle>
            <a:lvl1pPr algn="l">
              <a:defRPr sz="54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5641848" y="4700016"/>
            <a:ext cx="5093208" cy="1197864"/>
          </a:xfrm>
        </p:spPr>
        <p:txBody>
          <a:bodyPr>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9" name="Straight Connector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anchor="ctr">
            <a:noAutofit/>
          </a:bodyPr>
          <a:lstStyle>
            <a:lvl1pPr algn="ctr">
              <a:buNone/>
              <a:defRPr sz="1600" b="1">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anchor="b"/>
          <a:lstStyle>
            <a:lvl1pPr algn="r">
              <a:defRPr sz="6000" b="1" cap="all" spc="400" baseline="0">
                <a:solidFill>
                  <a:schemeClr val="bg1"/>
                </a:solidFill>
              </a:defRPr>
            </a:lvl1pPr>
          </a:lstStyle>
          <a:p>
            <a:r>
              <a:rPr lang="en-US" dirty="0"/>
              <a:t>Title</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202936" y="3127248"/>
            <a:ext cx="5833872" cy="3118104"/>
          </a:xfrm>
        </p:spPr>
        <p:txBody>
          <a:bodyPr/>
          <a:lstStyle>
            <a:lvl1pPr marL="0" indent="0" algn="r">
              <a:buNone/>
              <a:defRPr sz="1800">
                <a:solidFill>
                  <a:schemeClr val="bg1"/>
                </a:solidFill>
              </a:defRPr>
            </a:lvl1pPr>
          </a:lstStyle>
          <a:p>
            <a:pPr lvl="0"/>
            <a:r>
              <a:rPr lang="en-US"/>
              <a:t>Click to edit Master text styles</a:t>
            </a:r>
          </a:p>
        </p:txBody>
      </p:sp>
      <p:sp>
        <p:nvSpPr>
          <p:cNvPr id="11" name="Graphic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a:xfrm>
            <a:off x="804672" y="1335024"/>
            <a:ext cx="6190488" cy="1179576"/>
          </a:xfrm>
        </p:spPr>
        <p:txBody>
          <a:bodyPr lIns="91440" tIns="45720" rIns="91440" bIns="45720" anchor="b"/>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850392" y="2825496"/>
            <a:ext cx="6190488" cy="3346704"/>
          </a:xfrm>
        </p:spPr>
        <p:txBody>
          <a:bodyPr/>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a:lstStyle>
            <a:lvl1pPr>
              <a:defRPr baseline="0">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9" name="Straight Connector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c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Section Header">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463040"/>
            <a:ext cx="9144000" cy="2340864"/>
          </a:xfrm>
        </p:spPr>
        <p:txBody>
          <a:bodyPr anchor="b">
            <a:normAutofit/>
          </a:bodyPr>
          <a:lstStyle>
            <a:lvl1pPr algn="ctr">
              <a:defRPr sz="60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7048" y="3858768"/>
            <a:ext cx="9144000" cy="1325880"/>
          </a:xfrm>
        </p:spPr>
        <p:txBody>
          <a:bodyPr>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Graphic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Graphic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dirty="0"/>
          </a:p>
        </p:txBody>
      </p:sp>
      <p:sp>
        <p:nvSpPr>
          <p:cNvPr id="13" name="Graphic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anchor="b"/>
          <a:lstStyle>
            <a:lvl1pPr algn="l">
              <a:lnSpc>
                <a:spcPct val="110000"/>
              </a:lnSpc>
              <a:spcBef>
                <a:spcPts val="1000"/>
              </a:spcBef>
              <a:defRPr sz="3600" b="0" i="0" cap="none"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5" y="4498848"/>
            <a:ext cx="4434835" cy="510474"/>
          </a:xfrm>
        </p:spPr>
        <p:txBody>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le and Content">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a:lstStyle>
            <a:lvl1pPr>
              <a:defRPr sz="5400" b="1" cap="all" baseline="0">
                <a:solidFill>
                  <a:schemeClr val="bg1"/>
                </a:solidFill>
              </a:defRPr>
            </a:lvl1pPr>
          </a:lstStyle>
          <a:p>
            <a:r>
              <a:rPr lang="en-US" dirty="0"/>
              <a:t>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576072" y="1825625"/>
            <a:ext cx="10771632"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a:lstStyle>
            <a:lvl1pPr>
              <a:defRPr>
                <a:solidFill>
                  <a:schemeClr val="bg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bg1"/>
                </a:solidFill>
              </a:defRPr>
            </a:lvl1pPr>
          </a:lstStyle>
          <a:p>
            <a:fld id="{D8DA9DAA-006C-4F4B-980E-E3DF019B24E2}" type="slidenum">
              <a:rPr lang="en-US" smtClean="0"/>
              <a:pPr/>
              <a:t>‹#›</a:t>
            </a:fld>
            <a:endParaRPr lang="en-US" dirty="0"/>
          </a:p>
        </p:txBody>
      </p:sp>
      <p:sp>
        <p:nvSpPr>
          <p:cNvPr id="9" name="Graphic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1444752"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784848"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c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4" name="Graphic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D8DA9DAA-006C-4F4B-980E-E3DF019B24E2}" type="slidenum">
              <a:rPr lang="en-US" smtClean="0"/>
              <a:t>‹#›</a:t>
            </a:fld>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Layout" Target="../slideLayouts/slideLayout13.xml"/><Relationship Id="rId5" Type="http://schemas.openxmlformats.org/officeDocument/2006/relationships/image" Target="../media/image9.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a:xfrm>
            <a:off x="1298447" y="594360"/>
            <a:ext cx="9866857" cy="2843784"/>
          </a:xfrm>
        </p:spPr>
        <p:txBody>
          <a:bodyPr>
            <a:normAutofit/>
          </a:bodyPr>
          <a:lstStyle/>
          <a:p>
            <a:r>
              <a:rPr lang="en-US" sz="5400" spc="400" dirty="0">
                <a:solidFill>
                  <a:schemeClr val="bg1"/>
                </a:solidFill>
              </a:rPr>
              <a:t>Creating a Story Outline: A Comprehensive Guide</a:t>
            </a:r>
            <a:endParaRPr lang="en-US" dirty="0"/>
          </a:p>
        </p:txBody>
      </p:sp>
      <p:sp>
        <p:nvSpPr>
          <p:cNvPr id="3" name="Subtitle 2">
            <a:extLst>
              <a:ext uri="{FF2B5EF4-FFF2-40B4-BE49-F238E27FC236}">
                <a16:creationId xmlns:a16="http://schemas.microsoft.com/office/drawing/2014/main" id="{A5F14073-9F68-4B7E-A576-26899D58C7A9}"/>
              </a:ext>
            </a:extLst>
          </p:cNvPr>
          <p:cNvSpPr>
            <a:spLocks noGrp="1"/>
          </p:cNvSpPr>
          <p:nvPr>
            <p:ph type="subTitle" idx="1"/>
          </p:nvPr>
        </p:nvSpPr>
        <p:spPr/>
        <p:txBody>
          <a:bodyPr/>
          <a:lstStyle/>
          <a:p>
            <a:r>
              <a:rPr lang="en-US" sz="2000" dirty="0">
                <a:solidFill>
                  <a:schemeClr val="bg1"/>
                </a:solidFill>
              </a:rPr>
              <a:t>Muhammad Fathan </a:t>
            </a:r>
            <a:r>
              <a:rPr lang="en-US" sz="2000" dirty="0" err="1">
                <a:solidFill>
                  <a:schemeClr val="bg1"/>
                </a:solidFill>
              </a:rPr>
              <a:t>Agrilyan</a:t>
            </a:r>
            <a:endParaRPr lang="en-US" sz="2000" dirty="0">
              <a:solidFill>
                <a:schemeClr val="bg1"/>
              </a:solidFill>
            </a:endParaRPr>
          </a:p>
          <a:p>
            <a:endParaRPr lang="en-US" dirty="0"/>
          </a:p>
        </p:txBody>
      </p:sp>
    </p:spTree>
    <p:extLst>
      <p:ext uri="{BB962C8B-B14F-4D97-AF65-F5344CB8AC3E}">
        <p14:creationId xmlns:p14="http://schemas.microsoft.com/office/powerpoint/2010/main" val="1147698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DBBC93-70DF-4E4E-98E3-08124185AB18}"/>
              </a:ext>
            </a:extLst>
          </p:cNvPr>
          <p:cNvSpPr>
            <a:spLocks noGrp="1"/>
          </p:cNvSpPr>
          <p:nvPr>
            <p:ph type="title"/>
          </p:nvPr>
        </p:nvSpPr>
        <p:spPr>
          <a:xfrm>
            <a:off x="2743201" y="585216"/>
            <a:ext cx="8293608" cy="2276856"/>
          </a:xfrm>
        </p:spPr>
        <p:txBody>
          <a:bodyPr>
            <a:normAutofit/>
          </a:bodyPr>
          <a:lstStyle/>
          <a:p>
            <a:r>
              <a:rPr lang="en-US" dirty="0"/>
              <a:t>What is a Story Outline:</a:t>
            </a:r>
          </a:p>
        </p:txBody>
      </p:sp>
      <p:sp>
        <p:nvSpPr>
          <p:cNvPr id="4" name="Text Placeholder 3">
            <a:extLst>
              <a:ext uri="{FF2B5EF4-FFF2-40B4-BE49-F238E27FC236}">
                <a16:creationId xmlns:a16="http://schemas.microsoft.com/office/drawing/2014/main" id="{65DE74E9-AA78-46C1-845A-0B72FA8AF35E}"/>
              </a:ext>
            </a:extLst>
          </p:cNvPr>
          <p:cNvSpPr>
            <a:spLocks noGrp="1"/>
          </p:cNvSpPr>
          <p:nvPr>
            <p:ph type="body" sz="quarter" idx="13"/>
          </p:nvPr>
        </p:nvSpPr>
        <p:spPr/>
        <p:txBody>
          <a:bodyPr/>
          <a:lstStyle/>
          <a:p>
            <a:r>
              <a:rPr lang="en-US" dirty="0"/>
              <a:t>A story outline is a summary or framework that details the key elements of a narrative. This is the initial step in the writing process where the writer outlines the plot, characters, setting, and other story elements before starting to write the full script. Outlines help organize and plan the storyline in a more structured manner.</a:t>
            </a:r>
          </a:p>
        </p:txBody>
      </p:sp>
      <p:pic>
        <p:nvPicPr>
          <p:cNvPr id="6" name="Picture Placeholder 5" descr="mountains at sunset">
            <a:extLst>
              <a:ext uri="{FF2B5EF4-FFF2-40B4-BE49-F238E27FC236}">
                <a16:creationId xmlns:a16="http://schemas.microsoft.com/office/drawing/2014/main" id="{4642631A-6ABE-41EA-A308-9CF1230F1421}"/>
              </a:ext>
            </a:extLst>
          </p:cNvPr>
          <p:cNvPicPr>
            <a:picLocks noGrp="1" noChangeAspect="1"/>
          </p:cNvPicPr>
          <p:nvPr>
            <p:ph type="pic" sz="quarter" idx="14"/>
          </p:nvPr>
        </p:nvPicPr>
        <p:blipFill rotWithShape="1">
          <a:blip r:embed="rId2"/>
          <a:srcRect/>
          <a:stretch/>
        </p:blipFill>
        <p:spPr/>
      </p:pic>
      <p:sp>
        <p:nvSpPr>
          <p:cNvPr id="9" name="Slide Number Placeholder 8">
            <a:extLst>
              <a:ext uri="{FF2B5EF4-FFF2-40B4-BE49-F238E27FC236}">
                <a16:creationId xmlns:a16="http://schemas.microsoft.com/office/drawing/2014/main" id="{6DCF8D89-56D9-4E2B-9838-07DFB6E9D2BB}"/>
              </a:ext>
            </a:extLst>
          </p:cNvPr>
          <p:cNvSpPr>
            <a:spLocks noGrp="1"/>
          </p:cNvSpPr>
          <p:nvPr>
            <p:ph type="sldNum" sz="quarter" idx="12"/>
          </p:nvPr>
        </p:nvSpPr>
        <p:spPr/>
        <p:txBody>
          <a:bodyPr/>
          <a:lstStyle/>
          <a:p>
            <a:fld id="{D8DA9DAA-006C-4F4B-980E-E3DF019B24E2}" type="slidenum">
              <a:rPr lang="en-US" smtClean="0"/>
              <a:pPr/>
              <a:t>2</a:t>
            </a:fld>
            <a:endParaRPr lang="en-US" dirty="0"/>
          </a:p>
        </p:txBody>
      </p:sp>
    </p:spTree>
    <p:extLst>
      <p:ext uri="{BB962C8B-B14F-4D97-AF65-F5344CB8AC3E}">
        <p14:creationId xmlns:p14="http://schemas.microsoft.com/office/powerpoint/2010/main" val="1613598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p:txBody>
          <a:bodyPr>
            <a:normAutofit fontScale="90000"/>
          </a:bodyPr>
          <a:lstStyle/>
          <a:p>
            <a:r>
              <a:rPr lang="en-US" dirty="0"/>
              <a:t>Purpose of Story Outline:</a:t>
            </a:r>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p:txBody>
          <a:bodyPr/>
          <a:lstStyle/>
          <a:p>
            <a:r>
              <a:rPr lang="en-US" dirty="0"/>
              <a:t>Outlines help writers to design a clear story structure. It includes elements such as introduction, conflict, climax, and resolution. By detailing the plot of the story, the writer can identify the important parts and ensure smooth interconnection between them.</a:t>
            </a:r>
          </a:p>
        </p:txBody>
      </p:sp>
      <p:pic>
        <p:nvPicPr>
          <p:cNvPr id="8" name="Picture Placeholder 7" descr="mountains under the night sky just before dawn">
            <a:extLst>
              <a:ext uri="{FF2B5EF4-FFF2-40B4-BE49-F238E27FC236}">
                <a16:creationId xmlns:a16="http://schemas.microsoft.com/office/drawing/2014/main" id="{B53D1AAB-32B2-4F04-828F-AB1C758AF004}"/>
              </a:ext>
            </a:extLst>
          </p:cNvPr>
          <p:cNvPicPr>
            <a:picLocks noGrp="1" noChangeAspect="1"/>
          </p:cNvPicPr>
          <p:nvPr>
            <p:ph type="pic" sz="quarter" idx="13"/>
          </p:nvPr>
        </p:nvPicPr>
        <p:blipFill rotWithShape="1">
          <a:blip r:embed="rId2"/>
          <a:srcRect l="71" r="71"/>
          <a:stretch/>
        </p:blipFill>
        <p:spPr/>
      </p:pic>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3</a:t>
            </a:fld>
            <a:endParaRPr lang="en-US" dirty="0"/>
          </a:p>
        </p:txBody>
      </p:sp>
    </p:spTree>
    <p:extLst>
      <p:ext uri="{BB962C8B-B14F-4D97-AF65-F5344CB8AC3E}">
        <p14:creationId xmlns:p14="http://schemas.microsoft.com/office/powerpoint/2010/main" val="365334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4</a:t>
            </a:fld>
            <a:endParaRPr lang="en-US" b="1" cap="all" spc="100" dirty="0">
              <a:solidFill>
                <a:schemeClr val="accent2"/>
              </a:solidFill>
            </a:endParaRPr>
          </a:p>
        </p:txBody>
      </p:sp>
      <p:sp>
        <p:nvSpPr>
          <p:cNvPr id="3" name="Content Placeholder 2">
            <a:extLst>
              <a:ext uri="{FF2B5EF4-FFF2-40B4-BE49-F238E27FC236}">
                <a16:creationId xmlns:a16="http://schemas.microsoft.com/office/drawing/2014/main" id="{B15492BA-1D17-4D7A-B8DE-674BF10375E1}"/>
              </a:ext>
            </a:extLst>
          </p:cNvPr>
          <p:cNvSpPr>
            <a:spLocks noGrp="1"/>
          </p:cNvSpPr>
          <p:nvPr>
            <p:ph idx="1"/>
          </p:nvPr>
        </p:nvSpPr>
        <p:spPr>
          <a:xfrm>
            <a:off x="838200" y="625641"/>
            <a:ext cx="7930415" cy="5929163"/>
          </a:xfrm>
        </p:spPr>
        <p:txBody>
          <a:bodyPr>
            <a:normAutofit fontScale="70000" lnSpcReduction="20000"/>
          </a:bodyPr>
          <a:lstStyle/>
          <a:p>
            <a:pPr marL="0" indent="0">
              <a:buNone/>
            </a:pPr>
            <a:r>
              <a:rPr lang="en-US" dirty="0"/>
              <a:t>Crafting a compelling story requires careful planning and organization. A well-thought-out outline serves as the roadmap for your narrative, ensuring coherence, flow, and a satisfying resolution. Here's a step-by-step guide on how to create a story outline correctly.</a:t>
            </a:r>
          </a:p>
          <a:p>
            <a:pPr marL="0" indent="0">
              <a:buNone/>
            </a:pPr>
            <a:endParaRPr lang="en-US" dirty="0"/>
          </a:p>
          <a:p>
            <a:pPr marL="0" indent="0">
              <a:buNone/>
            </a:pPr>
            <a:r>
              <a:rPr lang="en-US" dirty="0"/>
              <a:t>1. Define Your Story Concept:</a:t>
            </a:r>
          </a:p>
          <a:p>
            <a:pPr marL="0" indent="0">
              <a:buNone/>
            </a:pPr>
            <a:r>
              <a:rPr lang="en-US" dirty="0"/>
              <a:t>Begin by clearly defining the central concept or idea of your story. What is the core theme or message you want to convey? This foundational step sets the tone for the entire narrative.</a:t>
            </a:r>
          </a:p>
          <a:p>
            <a:pPr marL="0" indent="0">
              <a:buNone/>
            </a:pPr>
            <a:endParaRPr lang="en-US" dirty="0"/>
          </a:p>
          <a:p>
            <a:pPr marL="0" indent="0">
              <a:buNone/>
            </a:pPr>
            <a:r>
              <a:rPr lang="en-US" dirty="0"/>
              <a:t>2. Identify Key Characters:</a:t>
            </a:r>
          </a:p>
          <a:p>
            <a:pPr marL="0" indent="0">
              <a:buNone/>
            </a:pPr>
            <a:r>
              <a:rPr lang="en-US" dirty="0"/>
              <a:t>Introduce the main characters of your story. Outline their backgrounds, motivations, and roles in the narrative. Consider their relationships and how they contribute to the overall plot.</a:t>
            </a:r>
          </a:p>
          <a:p>
            <a:pPr marL="0" indent="0">
              <a:buNone/>
            </a:pPr>
            <a:endParaRPr lang="en-US" dirty="0"/>
          </a:p>
          <a:p>
            <a:pPr marL="0" indent="0">
              <a:buNone/>
            </a:pPr>
            <a:r>
              <a:rPr lang="en-US" dirty="0"/>
              <a:t>3. Establish Setting and Atmosphere:</a:t>
            </a:r>
          </a:p>
          <a:p>
            <a:pPr marL="0" indent="0">
              <a:buNone/>
            </a:pPr>
            <a:r>
              <a:rPr lang="en-US" dirty="0"/>
              <a:t>Describe the world in which your story unfolds. Define the time period, location, and any unique elements that contribute to the atmosphere. The setting should enhance the story's themes and characters.</a:t>
            </a:r>
          </a:p>
          <a:p>
            <a:pPr marL="0" indent="0">
              <a:buNone/>
            </a:pPr>
            <a:endParaRPr lang="en-ID" dirty="0"/>
          </a:p>
        </p:txBody>
      </p:sp>
      <p:pic>
        <p:nvPicPr>
          <p:cNvPr id="10" name="Picture Placeholder 21" descr="mountains under near dusk sky">
            <a:extLst>
              <a:ext uri="{FF2B5EF4-FFF2-40B4-BE49-F238E27FC236}">
                <a16:creationId xmlns:a16="http://schemas.microsoft.com/office/drawing/2014/main" id="{116C7807-0D63-45BF-B3E4-C4AE0626C515}"/>
              </a:ext>
            </a:extLst>
          </p:cNvPr>
          <p:cNvPicPr>
            <a:picLocks noChangeAspect="1"/>
          </p:cNvPicPr>
          <p:nvPr/>
        </p:nvPicPr>
        <p:blipFill rotWithShape="1">
          <a:blip r:embed="rId2"/>
          <a:srcRect t="63" b="63"/>
          <a:stretch/>
        </p:blipFill>
        <p:spPr>
          <a:xfrm>
            <a:off x="9066998" y="724234"/>
            <a:ext cx="2743200" cy="5632116"/>
          </a:xfrm>
          <a:prstGeom prst="rect">
            <a:avLst/>
          </a:prstGeom>
        </p:spPr>
      </p:pic>
    </p:spTree>
    <p:extLst>
      <p:ext uri="{BB962C8B-B14F-4D97-AF65-F5344CB8AC3E}">
        <p14:creationId xmlns:p14="http://schemas.microsoft.com/office/powerpoint/2010/main" val="7839144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5</a:t>
            </a:fld>
            <a:endParaRPr lang="en-US" b="1" cap="all" spc="100" dirty="0">
              <a:solidFill>
                <a:schemeClr val="accent2"/>
              </a:solidFill>
            </a:endParaRPr>
          </a:p>
        </p:txBody>
      </p:sp>
      <p:sp>
        <p:nvSpPr>
          <p:cNvPr id="3" name="Content Placeholder 2">
            <a:extLst>
              <a:ext uri="{FF2B5EF4-FFF2-40B4-BE49-F238E27FC236}">
                <a16:creationId xmlns:a16="http://schemas.microsoft.com/office/drawing/2014/main" id="{D54C4F84-6D29-4F8D-986B-B0F909C3F6FA}"/>
              </a:ext>
            </a:extLst>
          </p:cNvPr>
          <p:cNvSpPr>
            <a:spLocks noGrp="1"/>
          </p:cNvSpPr>
          <p:nvPr>
            <p:ph idx="1"/>
          </p:nvPr>
        </p:nvSpPr>
        <p:spPr>
          <a:xfrm>
            <a:off x="838200" y="510139"/>
            <a:ext cx="7891914" cy="5666824"/>
          </a:xfrm>
        </p:spPr>
        <p:txBody>
          <a:bodyPr>
            <a:normAutofit fontScale="85000" lnSpcReduction="20000"/>
          </a:bodyPr>
          <a:lstStyle/>
          <a:p>
            <a:pPr marL="0" indent="0">
              <a:buNone/>
            </a:pPr>
            <a:r>
              <a:rPr lang="en-US" sz="2200" dirty="0"/>
              <a:t>4. Craft a Compelling Beginning:</a:t>
            </a:r>
          </a:p>
          <a:p>
            <a:pPr marL="0" indent="0">
              <a:buNone/>
            </a:pPr>
            <a:r>
              <a:rPr lang="en-US" sz="2200" dirty="0"/>
              <a:t>Create an engaging opening that captures readers' attention. Introduce a conflict, mystery, or question that propels the narrative forward. Consider the "hook" that will draw readers into your story.</a:t>
            </a:r>
          </a:p>
          <a:p>
            <a:pPr marL="0" indent="0">
              <a:buNone/>
            </a:pPr>
            <a:endParaRPr lang="en-US" sz="2200" dirty="0"/>
          </a:p>
          <a:p>
            <a:pPr marL="0" indent="0">
              <a:buNone/>
            </a:pPr>
            <a:r>
              <a:rPr lang="en-US" sz="2200" dirty="0"/>
              <a:t>5. Develop the Plot Structure:</a:t>
            </a:r>
          </a:p>
          <a:p>
            <a:pPr marL="0" indent="0">
              <a:buNone/>
            </a:pPr>
            <a:r>
              <a:rPr lang="en-US" sz="2200" dirty="0"/>
              <a:t>Divide your story into key plot points, including the introduction, rising action, climax, falling action, and resolution. Map out the sequence of events that drive the narrative forward.</a:t>
            </a:r>
          </a:p>
          <a:p>
            <a:pPr marL="0" indent="0">
              <a:buNone/>
            </a:pPr>
            <a:endParaRPr lang="en-US" sz="2200" dirty="0"/>
          </a:p>
          <a:p>
            <a:pPr marL="0" indent="0">
              <a:buNone/>
            </a:pPr>
            <a:r>
              <a:rPr lang="en-US" sz="2200" dirty="0"/>
              <a:t>6. Outline Scenes and Sequences:</a:t>
            </a:r>
          </a:p>
          <a:p>
            <a:pPr marL="0" indent="0">
              <a:buNone/>
            </a:pPr>
            <a:r>
              <a:rPr lang="en-US" sz="2200" dirty="0"/>
              <a:t>Break down each major plot point into individual scenes or sequences. Clearly outline the events, dialogues, and character actions in each scene. Ensure that each contributes to the overall plot progression.</a:t>
            </a:r>
          </a:p>
          <a:p>
            <a:pPr marL="0" indent="0">
              <a:buNone/>
            </a:pPr>
            <a:endParaRPr lang="en-US" sz="2200" dirty="0"/>
          </a:p>
          <a:p>
            <a:pPr marL="0" indent="0">
              <a:buNone/>
            </a:pPr>
            <a:r>
              <a:rPr lang="en-US" sz="2200" dirty="0"/>
              <a:t>7. Build Character Arcs:</a:t>
            </a:r>
          </a:p>
          <a:p>
            <a:pPr marL="0" indent="0">
              <a:buNone/>
            </a:pPr>
            <a:r>
              <a:rPr lang="en-US" sz="2200" dirty="0"/>
              <a:t>Develop the growth or transformation of your characters throughout the story. Outline their arcs, including challenges they face, lessons learned, and how they evolve by the story's conclusion.</a:t>
            </a:r>
            <a:endParaRPr lang="en-ID" sz="2200" dirty="0"/>
          </a:p>
        </p:txBody>
      </p:sp>
      <p:pic>
        <p:nvPicPr>
          <p:cNvPr id="9" name="Picture Placeholder 17" descr="mountains at sunset">
            <a:extLst>
              <a:ext uri="{FF2B5EF4-FFF2-40B4-BE49-F238E27FC236}">
                <a16:creationId xmlns:a16="http://schemas.microsoft.com/office/drawing/2014/main" id="{0AEAB38B-E0B6-43DC-AC55-02379AF8C47F}"/>
              </a:ext>
            </a:extLst>
          </p:cNvPr>
          <p:cNvPicPr>
            <a:picLocks noChangeAspect="1"/>
          </p:cNvPicPr>
          <p:nvPr/>
        </p:nvPicPr>
        <p:blipFill rotWithShape="1">
          <a:blip r:embed="rId2"/>
          <a:srcRect t="177" b="177"/>
          <a:stretch/>
        </p:blipFill>
        <p:spPr>
          <a:xfrm>
            <a:off x="9028497" y="510139"/>
            <a:ext cx="2868329" cy="5736657"/>
          </a:xfrm>
          <a:prstGeom prst="rect">
            <a:avLst/>
          </a:prstGeom>
        </p:spPr>
      </p:pic>
    </p:spTree>
    <p:extLst>
      <p:ext uri="{BB962C8B-B14F-4D97-AF65-F5344CB8AC3E}">
        <p14:creationId xmlns:p14="http://schemas.microsoft.com/office/powerpoint/2010/main" val="2778276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6</a:t>
            </a:fld>
            <a:endParaRPr lang="en-US" b="1" cap="all" spc="100" dirty="0">
              <a:solidFill>
                <a:schemeClr val="accent2"/>
              </a:solidFill>
            </a:endParaRPr>
          </a:p>
        </p:txBody>
      </p:sp>
      <p:sp>
        <p:nvSpPr>
          <p:cNvPr id="3" name="Content Placeholder 2">
            <a:extLst>
              <a:ext uri="{FF2B5EF4-FFF2-40B4-BE49-F238E27FC236}">
                <a16:creationId xmlns:a16="http://schemas.microsoft.com/office/drawing/2014/main" id="{D54C4F84-6D29-4F8D-986B-B0F909C3F6FA}"/>
              </a:ext>
            </a:extLst>
          </p:cNvPr>
          <p:cNvSpPr>
            <a:spLocks noGrp="1"/>
          </p:cNvSpPr>
          <p:nvPr>
            <p:ph idx="1"/>
          </p:nvPr>
        </p:nvSpPr>
        <p:spPr>
          <a:xfrm>
            <a:off x="838200" y="510139"/>
            <a:ext cx="7772400" cy="5666824"/>
          </a:xfrm>
        </p:spPr>
        <p:txBody>
          <a:bodyPr>
            <a:normAutofit fontScale="85000" lnSpcReduction="20000"/>
          </a:bodyPr>
          <a:lstStyle/>
          <a:p>
            <a:pPr marL="0" indent="0">
              <a:buNone/>
            </a:pPr>
            <a:r>
              <a:rPr lang="en-US" sz="2200" dirty="0"/>
              <a:t>8. Introduce Subplots:</a:t>
            </a:r>
          </a:p>
          <a:p>
            <a:pPr marL="0" indent="0">
              <a:buNone/>
            </a:pPr>
            <a:r>
              <a:rPr lang="en-US" sz="2200" dirty="0"/>
              <a:t>Consider incorporating subplots that complement the main narrative. These can add depth to your story, explore secondary themes, or provide additional challenges for your characters to overcome.</a:t>
            </a:r>
          </a:p>
          <a:p>
            <a:pPr marL="0" indent="0">
              <a:buNone/>
            </a:pPr>
            <a:endParaRPr lang="en-US" sz="2200" dirty="0"/>
          </a:p>
          <a:p>
            <a:pPr marL="0" indent="0">
              <a:buNone/>
            </a:pPr>
            <a:r>
              <a:rPr lang="en-US" sz="2200" dirty="0"/>
              <a:t>9. Maintain Pacing:</a:t>
            </a:r>
          </a:p>
          <a:p>
            <a:pPr marL="0" indent="0">
              <a:buNone/>
            </a:pPr>
            <a:r>
              <a:rPr lang="en-US" sz="2200" dirty="0"/>
              <a:t>Pay attention to the pacing of your story. Ensure a balanced rhythm between action scenes, character development, and moments of reflection. A well-paced story keeps readers engaged from beginning to end.</a:t>
            </a:r>
          </a:p>
          <a:p>
            <a:pPr marL="0" indent="0">
              <a:buNone/>
            </a:pPr>
            <a:endParaRPr lang="en-US" sz="2200" dirty="0"/>
          </a:p>
          <a:p>
            <a:pPr marL="0" indent="0">
              <a:buNone/>
            </a:pPr>
            <a:r>
              <a:rPr lang="en-US" sz="2200" dirty="0"/>
              <a:t>10. Create a Memorable Ending:</a:t>
            </a:r>
          </a:p>
          <a:p>
            <a:pPr marL="0" indent="0">
              <a:buNone/>
            </a:pPr>
            <a:r>
              <a:rPr lang="en-US" sz="2200" dirty="0"/>
              <a:t>Plan a satisfying resolution for your story. Tie up loose ends, answer lingering questions, and provide a sense of closure. Consider the emotional impact you want to leave on your readers.</a:t>
            </a:r>
          </a:p>
          <a:p>
            <a:pPr marL="0" indent="0">
              <a:buNone/>
            </a:pPr>
            <a:endParaRPr lang="en-US" sz="2200" dirty="0"/>
          </a:p>
          <a:p>
            <a:pPr marL="0" indent="0">
              <a:buNone/>
            </a:pPr>
            <a:r>
              <a:rPr lang="en-US" sz="2200" dirty="0"/>
              <a:t>11. Review and Revise:</a:t>
            </a:r>
          </a:p>
          <a:p>
            <a:pPr marL="0" indent="0">
              <a:buNone/>
            </a:pPr>
            <a:r>
              <a:rPr lang="en-US" sz="2200" dirty="0"/>
              <a:t>Once your outline is complete, review it critically. Check for consistency, logic, and coherence. Make revisions as needed to strengthen the overall structure and flow.</a:t>
            </a:r>
            <a:endParaRPr lang="en-ID" sz="2200" dirty="0"/>
          </a:p>
        </p:txBody>
      </p:sp>
      <p:pic>
        <p:nvPicPr>
          <p:cNvPr id="4" name="Picture Placeholder 10" descr="mountains at sunset">
            <a:extLst>
              <a:ext uri="{FF2B5EF4-FFF2-40B4-BE49-F238E27FC236}">
                <a16:creationId xmlns:a16="http://schemas.microsoft.com/office/drawing/2014/main" id="{9270ECCE-E8E8-4235-AD5E-C6B48E3A50AC}"/>
              </a:ext>
            </a:extLst>
          </p:cNvPr>
          <p:cNvPicPr>
            <a:picLocks noChangeAspect="1"/>
          </p:cNvPicPr>
          <p:nvPr/>
        </p:nvPicPr>
        <p:blipFill rotWithShape="1">
          <a:blip r:embed="rId2"/>
          <a:srcRect t="347" b="347"/>
          <a:stretch/>
        </p:blipFill>
        <p:spPr>
          <a:xfrm>
            <a:off x="9784766" y="769424"/>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pic>
      <p:pic>
        <p:nvPicPr>
          <p:cNvPr id="5" name="Picture Placeholder 14" descr="mountains under near dusk sky">
            <a:extLst>
              <a:ext uri="{FF2B5EF4-FFF2-40B4-BE49-F238E27FC236}">
                <a16:creationId xmlns:a16="http://schemas.microsoft.com/office/drawing/2014/main" id="{0E9A0764-3DE0-4BB8-8DAA-E6ECEECC2109}"/>
              </a:ext>
            </a:extLst>
          </p:cNvPr>
          <p:cNvPicPr>
            <a:picLocks noChangeAspect="1"/>
          </p:cNvPicPr>
          <p:nvPr/>
        </p:nvPicPr>
        <p:blipFill rotWithShape="1">
          <a:blip r:embed="rId3"/>
          <a:srcRect l="16" r="16"/>
          <a:stretch/>
        </p:blipFill>
        <p:spPr>
          <a:xfrm>
            <a:off x="8956745" y="4663944"/>
            <a:ext cx="2978581" cy="2194056"/>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pic>
    </p:spTree>
    <p:extLst>
      <p:ext uri="{BB962C8B-B14F-4D97-AF65-F5344CB8AC3E}">
        <p14:creationId xmlns:p14="http://schemas.microsoft.com/office/powerpoint/2010/main" val="435590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7</a:t>
            </a:fld>
            <a:endParaRPr lang="en-US" b="1" cap="all" spc="100" dirty="0">
              <a:solidFill>
                <a:schemeClr val="accent2"/>
              </a:solidFill>
            </a:endParaRPr>
          </a:p>
        </p:txBody>
      </p:sp>
      <p:sp>
        <p:nvSpPr>
          <p:cNvPr id="3" name="Content Placeholder 2">
            <a:extLst>
              <a:ext uri="{FF2B5EF4-FFF2-40B4-BE49-F238E27FC236}">
                <a16:creationId xmlns:a16="http://schemas.microsoft.com/office/drawing/2014/main" id="{D54C4F84-6D29-4F8D-986B-B0F909C3F6FA}"/>
              </a:ext>
            </a:extLst>
          </p:cNvPr>
          <p:cNvSpPr>
            <a:spLocks noGrp="1"/>
          </p:cNvSpPr>
          <p:nvPr>
            <p:ph idx="1"/>
          </p:nvPr>
        </p:nvSpPr>
        <p:spPr>
          <a:xfrm>
            <a:off x="838200" y="510139"/>
            <a:ext cx="10515600" cy="5666824"/>
          </a:xfrm>
        </p:spPr>
        <p:txBody>
          <a:bodyPr>
            <a:normAutofit/>
          </a:bodyPr>
          <a:lstStyle/>
          <a:p>
            <a:pPr marL="0" indent="0">
              <a:buNone/>
            </a:pPr>
            <a:r>
              <a:rPr lang="en-US" sz="2200" dirty="0"/>
              <a:t>12. Seek Feedback:</a:t>
            </a:r>
          </a:p>
          <a:p>
            <a:pPr marL="0" indent="0">
              <a:buNone/>
            </a:pPr>
            <a:r>
              <a:rPr lang="en-US" sz="2200" dirty="0"/>
              <a:t>Share your outline with trusted friends, writing groups, or beta readers. Gather feedback on the clarity of your plot, character motivations, and overall storytelling. Use this input to refine your outline.</a:t>
            </a:r>
          </a:p>
          <a:p>
            <a:pPr marL="0" indent="0">
              <a:buNone/>
            </a:pPr>
            <a:endParaRPr lang="en-US" sz="2200" dirty="0"/>
          </a:p>
          <a:p>
            <a:pPr marL="0" indent="0">
              <a:buNone/>
            </a:pPr>
            <a:r>
              <a:rPr lang="en-US" sz="2200" dirty="0"/>
              <a:t>13. Finalize Your Outline:</a:t>
            </a:r>
          </a:p>
          <a:p>
            <a:pPr marL="0" indent="0">
              <a:buNone/>
            </a:pPr>
            <a:r>
              <a:rPr lang="en-US" sz="2200" dirty="0"/>
              <a:t>Incorporate any necessary changes based on feedback and your own reflections. Your final outline should serve as a comprehensive guide for writing the first draft of your story.</a:t>
            </a:r>
          </a:p>
        </p:txBody>
      </p:sp>
      <p:pic>
        <p:nvPicPr>
          <p:cNvPr id="5" name="Picture Placeholder 10" descr="mountains at sunset">
            <a:extLst>
              <a:ext uri="{FF2B5EF4-FFF2-40B4-BE49-F238E27FC236}">
                <a16:creationId xmlns:a16="http://schemas.microsoft.com/office/drawing/2014/main" id="{3E3D720F-02EB-46CD-AD7D-6332532BF75E}"/>
              </a:ext>
            </a:extLst>
          </p:cNvPr>
          <p:cNvPicPr>
            <a:picLocks noChangeAspect="1"/>
          </p:cNvPicPr>
          <p:nvPr/>
        </p:nvPicPr>
        <p:blipFill rotWithShape="1">
          <a:blip r:embed="rId2"/>
          <a:srcRect t="347" b="347"/>
          <a:stretch/>
        </p:blipFill>
        <p:spPr>
          <a:xfrm>
            <a:off x="6935688" y="3637351"/>
            <a:ext cx="4239242" cy="4208581"/>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pic>
    </p:spTree>
    <p:extLst>
      <p:ext uri="{BB962C8B-B14F-4D97-AF65-F5344CB8AC3E}">
        <p14:creationId xmlns:p14="http://schemas.microsoft.com/office/powerpoint/2010/main" val="35779510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DFB95-2803-4882-8DE6-333A75D37240}"/>
              </a:ext>
            </a:extLst>
          </p:cNvPr>
          <p:cNvSpPr>
            <a:spLocks noGrp="1"/>
          </p:cNvSpPr>
          <p:nvPr>
            <p:ph type="ctrTitle"/>
          </p:nvPr>
        </p:nvSpPr>
        <p:spPr>
          <a:xfrm>
            <a:off x="6218401" y="490887"/>
            <a:ext cx="4434840" cy="747883"/>
          </a:xfrm>
        </p:spPr>
        <p:txBody>
          <a:bodyPr>
            <a:normAutofit fontScale="90000"/>
          </a:bodyPr>
          <a:lstStyle/>
          <a:p>
            <a:r>
              <a:rPr lang="en-US" sz="4900" dirty="0"/>
              <a:t>Conclusion</a:t>
            </a:r>
            <a:r>
              <a:rPr lang="en-US" sz="3600" dirty="0"/>
              <a:t>:</a:t>
            </a:r>
          </a:p>
        </p:txBody>
      </p:sp>
      <p:sp>
        <p:nvSpPr>
          <p:cNvPr id="3" name="Subtitle 2">
            <a:extLst>
              <a:ext uri="{FF2B5EF4-FFF2-40B4-BE49-F238E27FC236}">
                <a16:creationId xmlns:a16="http://schemas.microsoft.com/office/drawing/2014/main" id="{8AFC25C2-2815-4A92-A043-0CEC83591A94}"/>
              </a:ext>
            </a:extLst>
          </p:cNvPr>
          <p:cNvSpPr>
            <a:spLocks noGrp="1"/>
          </p:cNvSpPr>
          <p:nvPr>
            <p:ph type="subTitle" idx="1"/>
          </p:nvPr>
        </p:nvSpPr>
        <p:spPr>
          <a:xfrm>
            <a:off x="6218406" y="1418763"/>
            <a:ext cx="4434835" cy="510474"/>
          </a:xfrm>
        </p:spPr>
        <p:txBody>
          <a:bodyPr>
            <a:noAutofit/>
          </a:bodyPr>
          <a:lstStyle/>
          <a:p>
            <a:r>
              <a:rPr lang="en-US" sz="2000" dirty="0"/>
              <a:t>The story outline serves as a road map that guides the writer through their creative process. By carefully compiling an outline, writers can optimize story structure, characters, and other elements, ensuring that the final result is a work that is strong, cohesive, and engaging for readers.</a:t>
            </a:r>
          </a:p>
        </p:txBody>
      </p:sp>
      <p:pic>
        <p:nvPicPr>
          <p:cNvPr id="8" name="Picture Placeholder 7" descr="mountains at sunset">
            <a:extLst>
              <a:ext uri="{FF2B5EF4-FFF2-40B4-BE49-F238E27FC236}">
                <a16:creationId xmlns:a16="http://schemas.microsoft.com/office/drawing/2014/main" id="{8DD372BB-220C-48D2-B19A-562BE88C2109}"/>
              </a:ext>
            </a:extLst>
          </p:cNvPr>
          <p:cNvPicPr>
            <a:picLocks noGrp="1" noChangeAspect="1"/>
          </p:cNvPicPr>
          <p:nvPr>
            <p:ph type="pic" sz="quarter" idx="13"/>
          </p:nvPr>
        </p:nvPicPr>
        <p:blipFill rotWithShape="1">
          <a:blip r:embed="rId2"/>
          <a:srcRect/>
          <a:stretch/>
        </p:blipFill>
        <p:spPr/>
      </p:pic>
      <p:sp>
        <p:nvSpPr>
          <p:cNvPr id="10" name="Slide Number Placeholder 9">
            <a:extLst>
              <a:ext uri="{FF2B5EF4-FFF2-40B4-BE49-F238E27FC236}">
                <a16:creationId xmlns:a16="http://schemas.microsoft.com/office/drawing/2014/main" id="{FE0D311A-C366-4A86-9404-C0F5CBF9C811}"/>
              </a:ext>
            </a:extLst>
          </p:cNvPr>
          <p:cNvSpPr>
            <a:spLocks noGrp="1"/>
          </p:cNvSpPr>
          <p:nvPr>
            <p:ph type="sldNum" sz="quarter" idx="12"/>
          </p:nvPr>
        </p:nvSpPr>
        <p:spPr/>
        <p:txBody>
          <a:bodyPr/>
          <a:lstStyle/>
          <a:p>
            <a:fld id="{D8DA9DAA-006C-4F4B-980E-E3DF019B24E2}" type="slidenum">
              <a:rPr lang="en-US" smtClean="0"/>
              <a:pPr/>
              <a:t>8</a:t>
            </a:fld>
            <a:endParaRPr lang="en-US" dirty="0"/>
          </a:p>
        </p:txBody>
      </p:sp>
    </p:spTree>
    <p:extLst>
      <p:ext uri="{BB962C8B-B14F-4D97-AF65-F5344CB8AC3E}">
        <p14:creationId xmlns:p14="http://schemas.microsoft.com/office/powerpoint/2010/main" val="35614734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F777B66-94CB-491C-AC6B-BDAC98E21D57}"/>
              </a:ext>
            </a:extLst>
          </p:cNvPr>
          <p:cNvSpPr>
            <a:spLocks noGrp="1"/>
          </p:cNvSpPr>
          <p:nvPr>
            <p:ph type="title"/>
          </p:nvPr>
        </p:nvSpPr>
        <p:spPr/>
        <p:txBody>
          <a:bodyPr/>
          <a:lstStyle/>
          <a:p>
            <a:r>
              <a:rPr lang="en-US" dirty="0"/>
              <a:t>Thank you</a:t>
            </a:r>
          </a:p>
        </p:txBody>
      </p:sp>
      <p:pic>
        <p:nvPicPr>
          <p:cNvPr id="9" name="Picture Placeholder 8" descr="mountains at sunset">
            <a:extLst>
              <a:ext uri="{FF2B5EF4-FFF2-40B4-BE49-F238E27FC236}">
                <a16:creationId xmlns:a16="http://schemas.microsoft.com/office/drawing/2014/main" id="{C82DA925-978C-48A9-98AD-0653B7A3D2D9}"/>
              </a:ext>
            </a:extLst>
          </p:cNvPr>
          <p:cNvPicPr>
            <a:picLocks noGrp="1" noChangeAspect="1"/>
          </p:cNvPicPr>
          <p:nvPr>
            <p:ph type="pic" sz="quarter" idx="14"/>
          </p:nvPr>
        </p:nvPicPr>
        <p:blipFill rotWithShape="1">
          <a:blip r:embed="rId2"/>
          <a:srcRect t="41" b="41"/>
          <a:stretch/>
        </p:blipFill>
        <p:spPr/>
      </p:pic>
      <p:pic>
        <p:nvPicPr>
          <p:cNvPr id="11" name="Picture Placeholder 10" descr="mountains at sunset">
            <a:extLst>
              <a:ext uri="{FF2B5EF4-FFF2-40B4-BE49-F238E27FC236}">
                <a16:creationId xmlns:a16="http://schemas.microsoft.com/office/drawing/2014/main" id="{E63B7C3F-04A4-43F6-881D-FA11061CBAFA}"/>
              </a:ext>
            </a:extLst>
          </p:cNvPr>
          <p:cNvPicPr>
            <a:picLocks noGrp="1" noChangeAspect="1"/>
          </p:cNvPicPr>
          <p:nvPr>
            <p:ph type="pic" sz="quarter" idx="15"/>
          </p:nvPr>
        </p:nvPicPr>
        <p:blipFill rotWithShape="1">
          <a:blip r:embed="rId3"/>
          <a:srcRect t="347" b="347"/>
          <a:stretch/>
        </p:blipFill>
        <p:spPr/>
      </p:pic>
      <p:pic>
        <p:nvPicPr>
          <p:cNvPr id="15" name="Picture Placeholder 14" descr="mountains under near dusk sky">
            <a:extLst>
              <a:ext uri="{FF2B5EF4-FFF2-40B4-BE49-F238E27FC236}">
                <a16:creationId xmlns:a16="http://schemas.microsoft.com/office/drawing/2014/main" id="{3D15FDC1-74B5-4FD8-BD17-0E2502C411A6}"/>
              </a:ext>
            </a:extLst>
          </p:cNvPr>
          <p:cNvPicPr>
            <a:picLocks noGrp="1" noChangeAspect="1"/>
          </p:cNvPicPr>
          <p:nvPr>
            <p:ph type="pic" sz="quarter" idx="17"/>
          </p:nvPr>
        </p:nvPicPr>
        <p:blipFill rotWithShape="1">
          <a:blip r:embed="rId4"/>
          <a:srcRect l="16" r="16"/>
          <a:stretch/>
        </p:blipFill>
        <p:spPr/>
      </p:pic>
      <p:pic>
        <p:nvPicPr>
          <p:cNvPr id="13" name="Picture Placeholder 12" descr="mountains under the night sky just before dawn">
            <a:extLst>
              <a:ext uri="{FF2B5EF4-FFF2-40B4-BE49-F238E27FC236}">
                <a16:creationId xmlns:a16="http://schemas.microsoft.com/office/drawing/2014/main" id="{E02C4914-F076-4415-9C5D-A9BDB6CC6110}"/>
              </a:ext>
            </a:extLst>
          </p:cNvPr>
          <p:cNvPicPr>
            <a:picLocks noGrp="1" noChangeAspect="1"/>
          </p:cNvPicPr>
          <p:nvPr>
            <p:ph type="pic" sz="quarter" idx="16"/>
          </p:nvPr>
        </p:nvPicPr>
        <p:blipFill rotWithShape="1">
          <a:blip r:embed="rId5"/>
          <a:srcRect t="108" b="108"/>
          <a:stretch/>
        </p:blipFill>
        <p:spPr>
          <a:xfrm>
            <a:off x="5685289" y="4427154"/>
            <a:ext cx="3119293" cy="2462810"/>
          </a:xfrm>
        </p:spPr>
      </p:pic>
      <p:sp>
        <p:nvSpPr>
          <p:cNvPr id="24" name="Slide Number Placeholder 23">
            <a:extLst>
              <a:ext uri="{FF2B5EF4-FFF2-40B4-BE49-F238E27FC236}">
                <a16:creationId xmlns:a16="http://schemas.microsoft.com/office/drawing/2014/main" id="{5D838446-B95D-4AB7-B8CA-D5804BB79A11}"/>
              </a:ext>
            </a:extLst>
          </p:cNvPr>
          <p:cNvSpPr>
            <a:spLocks noGrp="1"/>
          </p:cNvSpPr>
          <p:nvPr>
            <p:ph type="sldNum" sz="quarter" idx="12"/>
          </p:nvPr>
        </p:nvSpPr>
        <p:spPr/>
        <p:txBody>
          <a:bodyPr/>
          <a:lstStyle/>
          <a:p>
            <a:fld id="{D8DA9DAA-006C-4F4B-980E-E3DF019B24E2}" type="slidenum">
              <a:rPr lang="en-US" smtClean="0"/>
              <a:pPr/>
              <a:t>9</a:t>
            </a:fld>
            <a:endParaRPr lang="en-US" dirty="0"/>
          </a:p>
        </p:txBody>
      </p:sp>
    </p:spTree>
    <p:extLst>
      <p:ext uri="{BB962C8B-B14F-4D97-AF65-F5344CB8AC3E}">
        <p14:creationId xmlns:p14="http://schemas.microsoft.com/office/powerpoint/2010/main" val="927313156"/>
      </p:ext>
    </p:extLst>
  </p:cSld>
  <p:clrMapOvr>
    <a:masterClrMapping/>
  </p:clrMapOvr>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alaxy presentation" id="{D860ABA3-507A-4DC6-8D34-B6D2FE41A3BA}" vid="{BBA8DB39-4D39-4790-8D8A-7FB22E96343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_ip_UnifiedCompliancePolicyUIAction xmlns="http://schemas.microsoft.com/sharepoint/v3" xsi:nil="true"/>
    <Image xmlns="71af3243-3dd4-4a8d-8c0d-dd76da1f02a5">
      <Url xsi:nil="true"/>
      <Description xsi:nil="true"/>
    </Image>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9D08CD0-82A3-4566-9B63-BB91B2D89764}">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F979E8A1-055A-4751-97E9-E6B1F9E21214}">
  <ds:schemaRefs>
    <ds:schemaRef ds:uri="http://schemas.microsoft.com/sharepoint/v3/contenttype/forms"/>
  </ds:schemaRefs>
</ds:datastoreItem>
</file>

<file path=customXml/itemProps3.xml><?xml version="1.0" encoding="utf-8"?>
<ds:datastoreItem xmlns:ds="http://schemas.openxmlformats.org/officeDocument/2006/customXml" ds:itemID="{64958658-F0F0-4C75-A3B7-276A0C8E9F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Galaxy presentation</Template>
  <TotalTime>21</TotalTime>
  <Words>768</Words>
  <Application>Microsoft Office PowerPoint</Application>
  <PresentationFormat>Widescreen</PresentationFormat>
  <Paragraphs>54</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Univers</vt:lpstr>
      <vt:lpstr>GradientUnivers</vt:lpstr>
      <vt:lpstr>Creating a Story Outline: A Comprehensive Guide</vt:lpstr>
      <vt:lpstr>What is a Story Outline:</vt:lpstr>
      <vt:lpstr>Purpose of Story Outline:</vt:lpstr>
      <vt:lpstr>PowerPoint Presentation</vt:lpstr>
      <vt:lpstr>PowerPoint Presentation</vt:lpstr>
      <vt:lpstr>PowerPoint Presentation</vt:lpstr>
      <vt:lpstr>PowerPoint Presentation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Creating a Story Outline: A Comprehensive Guide</dc:title>
  <dc:creator>Fathan Laptop</dc:creator>
  <cp:lastModifiedBy>Fathan Laptop</cp:lastModifiedBy>
  <cp:revision>3</cp:revision>
  <dcterms:created xsi:type="dcterms:W3CDTF">2023-11-11T07:47:23Z</dcterms:created>
  <dcterms:modified xsi:type="dcterms:W3CDTF">2023-11-11T08:08:54Z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